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8" r:id="rId3"/>
    <p:sldId id="259" r:id="rId4"/>
    <p:sldId id="284" r:id="rId5"/>
    <p:sldId id="282" r:id="rId6"/>
    <p:sldId id="283" r:id="rId7"/>
    <p:sldId id="285" r:id="rId8"/>
    <p:sldId id="286" r:id="rId9"/>
    <p:sldId id="287" r:id="rId10"/>
    <p:sldId id="268" r:id="rId11"/>
    <p:sldId id="280" r:id="rId12"/>
    <p:sldId id="261" r:id="rId13"/>
    <p:sldId id="281" r:id="rId14"/>
    <p:sldId id="289" r:id="rId15"/>
    <p:sldId id="269" r:id="rId16"/>
    <p:sldId id="266" r:id="rId17"/>
    <p:sldId id="276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6912" autoAdjust="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38CB8F-71AE-4A20-B210-052CBBFC3C60}" type="datetimeFigureOut">
              <a:rPr lang="ru-RU" smtClean="0"/>
              <a:pPr/>
              <a:t>30.08.2021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15A65A-D7CF-402C-BFCF-2FD803A69E6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15A65A-D7CF-402C-BFCF-2FD803A69E61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6B1B2-EEE1-456E-B40A-B8A552D8AE60}" type="datetimeFigureOut">
              <a:rPr lang="ru-RU" smtClean="0"/>
              <a:pPr/>
              <a:t>30.08.2021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907D1-488B-4FD1-90AB-D48B57F1F6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6B1B2-EEE1-456E-B40A-B8A552D8AE60}" type="datetimeFigureOut">
              <a:rPr lang="ru-RU" smtClean="0"/>
              <a:pPr/>
              <a:t>30.08.2021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907D1-488B-4FD1-90AB-D48B57F1F6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6B1B2-EEE1-456E-B40A-B8A552D8AE60}" type="datetimeFigureOut">
              <a:rPr lang="ru-RU" smtClean="0"/>
              <a:pPr/>
              <a:t>30.08.2021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907D1-488B-4FD1-90AB-D48B57F1F6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6B1B2-EEE1-456E-B40A-B8A552D8AE60}" type="datetimeFigureOut">
              <a:rPr lang="ru-RU" smtClean="0"/>
              <a:pPr/>
              <a:t>30.08.2021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907D1-488B-4FD1-90AB-D48B57F1F6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6B1B2-EEE1-456E-B40A-B8A552D8AE60}" type="datetimeFigureOut">
              <a:rPr lang="ru-RU" smtClean="0"/>
              <a:pPr/>
              <a:t>30.08.2021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907D1-488B-4FD1-90AB-D48B57F1F6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6B1B2-EEE1-456E-B40A-B8A552D8AE60}" type="datetimeFigureOut">
              <a:rPr lang="ru-RU" smtClean="0"/>
              <a:pPr/>
              <a:t>30.08.2021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907D1-488B-4FD1-90AB-D48B57F1F6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6B1B2-EEE1-456E-B40A-B8A552D8AE60}" type="datetimeFigureOut">
              <a:rPr lang="ru-RU" smtClean="0"/>
              <a:pPr/>
              <a:t>30.08.2021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907D1-488B-4FD1-90AB-D48B57F1F6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6B1B2-EEE1-456E-B40A-B8A552D8AE60}" type="datetimeFigureOut">
              <a:rPr lang="ru-RU" smtClean="0"/>
              <a:pPr/>
              <a:t>30.08.2021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907D1-488B-4FD1-90AB-D48B57F1F6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6B1B2-EEE1-456E-B40A-B8A552D8AE60}" type="datetimeFigureOut">
              <a:rPr lang="ru-RU" smtClean="0"/>
              <a:pPr/>
              <a:t>30.08.2021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907D1-488B-4FD1-90AB-D48B57F1F6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6B1B2-EEE1-456E-B40A-B8A552D8AE60}" type="datetimeFigureOut">
              <a:rPr lang="ru-RU" smtClean="0"/>
              <a:pPr/>
              <a:t>30.08.2021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907D1-488B-4FD1-90AB-D48B57F1F6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6B1B2-EEE1-456E-B40A-B8A552D8AE60}" type="datetimeFigureOut">
              <a:rPr lang="ru-RU" smtClean="0"/>
              <a:pPr/>
              <a:t>30.08.2021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907D1-488B-4FD1-90AB-D48B57F1F6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26B1B2-EEE1-456E-B40A-B8A552D8AE60}" type="datetimeFigureOut">
              <a:rPr lang="ru-RU" smtClean="0"/>
              <a:pPr/>
              <a:t>30.08.2021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2907D1-488B-4FD1-90AB-D48B57F1F63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7" Type="http://schemas.openxmlformats.org/officeDocument/2006/relationships/image" Target="../media/image5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1.jpeg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jpeg"/><Relationship Id="rId3" Type="http://schemas.openxmlformats.org/officeDocument/2006/relationships/image" Target="../media/image1.jpeg"/><Relationship Id="rId7" Type="http://schemas.openxmlformats.org/officeDocument/2006/relationships/image" Target="../media/image5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5.jpeg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jpeg"/><Relationship Id="rId3" Type="http://schemas.openxmlformats.org/officeDocument/2006/relationships/image" Target="../media/image58.jpeg"/><Relationship Id="rId7" Type="http://schemas.openxmlformats.org/officeDocument/2006/relationships/image" Target="../media/image6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1.jpeg"/><Relationship Id="rId5" Type="http://schemas.openxmlformats.org/officeDocument/2006/relationships/image" Target="../media/image60.jpeg"/><Relationship Id="rId10" Type="http://schemas.openxmlformats.org/officeDocument/2006/relationships/image" Target="../media/image65.jpeg"/><Relationship Id="rId4" Type="http://schemas.openxmlformats.org/officeDocument/2006/relationships/image" Target="../media/image59.jpeg"/><Relationship Id="rId9" Type="http://schemas.openxmlformats.org/officeDocument/2006/relationships/image" Target="../media/image6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8.jpeg"/><Relationship Id="rId4" Type="http://schemas.openxmlformats.org/officeDocument/2006/relationships/image" Target="../media/image6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7" Type="http://schemas.openxmlformats.org/officeDocument/2006/relationships/image" Target="../media/image7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2.jpeg"/><Relationship Id="rId5" Type="http://schemas.openxmlformats.org/officeDocument/2006/relationships/image" Target="../media/image71.jpeg"/><Relationship Id="rId4" Type="http://schemas.openxmlformats.org/officeDocument/2006/relationships/image" Target="../media/image70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jpeg"/><Relationship Id="rId3" Type="http://schemas.openxmlformats.org/officeDocument/2006/relationships/image" Target="../media/image74.png"/><Relationship Id="rId7" Type="http://schemas.openxmlformats.org/officeDocument/2006/relationships/image" Target="../media/image7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7.jpeg"/><Relationship Id="rId11" Type="http://schemas.openxmlformats.org/officeDocument/2006/relationships/image" Target="../media/image82.jpeg"/><Relationship Id="rId5" Type="http://schemas.openxmlformats.org/officeDocument/2006/relationships/image" Target="../media/image76.png"/><Relationship Id="rId10" Type="http://schemas.openxmlformats.org/officeDocument/2006/relationships/image" Target="../media/image81.jpeg"/><Relationship Id="rId4" Type="http://schemas.openxmlformats.org/officeDocument/2006/relationships/image" Target="../media/image75.jpeg"/><Relationship Id="rId9" Type="http://schemas.openxmlformats.org/officeDocument/2006/relationships/image" Target="../media/image8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5.jpeg"/><Relationship Id="rId4" Type="http://schemas.openxmlformats.org/officeDocument/2006/relationships/image" Target="../media/image84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4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12" Type="http://schemas.openxmlformats.org/officeDocument/2006/relationships/image" Target="../media/image13.jpeg"/><Relationship Id="rId2" Type="http://schemas.openxmlformats.org/officeDocument/2006/relationships/image" Target="../media/image1.jpeg"/><Relationship Id="rId16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11" Type="http://schemas.openxmlformats.org/officeDocument/2006/relationships/image" Target="../media/image12.jpeg"/><Relationship Id="rId5" Type="http://schemas.openxmlformats.org/officeDocument/2006/relationships/image" Target="../media/image6.jpeg"/><Relationship Id="rId15" Type="http://schemas.openxmlformats.org/officeDocument/2006/relationships/image" Target="../media/image16.jpe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Relationship Id="rId1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20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12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11" Type="http://schemas.openxmlformats.org/officeDocument/2006/relationships/image" Target="../media/image18.jpeg"/><Relationship Id="rId5" Type="http://schemas.openxmlformats.org/officeDocument/2006/relationships/image" Target="../media/image6.jpeg"/><Relationship Id="rId15" Type="http://schemas.openxmlformats.org/officeDocument/2006/relationships/image" Target="../media/image22.jpe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Relationship Id="rId14" Type="http://schemas.openxmlformats.org/officeDocument/2006/relationships/image" Target="../media/image21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25.jpeg"/><Relationship Id="rId18" Type="http://schemas.openxmlformats.org/officeDocument/2006/relationships/image" Target="../media/image30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12" Type="http://schemas.openxmlformats.org/officeDocument/2006/relationships/image" Target="../media/image24.jpeg"/><Relationship Id="rId17" Type="http://schemas.openxmlformats.org/officeDocument/2006/relationships/image" Target="../media/image29.jpeg"/><Relationship Id="rId2" Type="http://schemas.openxmlformats.org/officeDocument/2006/relationships/image" Target="../media/image1.jpeg"/><Relationship Id="rId16" Type="http://schemas.openxmlformats.org/officeDocument/2006/relationships/image" Target="../media/image2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11" Type="http://schemas.openxmlformats.org/officeDocument/2006/relationships/image" Target="../media/image23.jpeg"/><Relationship Id="rId5" Type="http://schemas.openxmlformats.org/officeDocument/2006/relationships/image" Target="../media/image6.jpeg"/><Relationship Id="rId15" Type="http://schemas.openxmlformats.org/officeDocument/2006/relationships/image" Target="../media/image27.jpeg"/><Relationship Id="rId10" Type="http://schemas.openxmlformats.org/officeDocument/2006/relationships/image" Target="../media/image11.jpeg"/><Relationship Id="rId19" Type="http://schemas.openxmlformats.org/officeDocument/2006/relationships/image" Target="../media/image31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Relationship Id="rId14" Type="http://schemas.openxmlformats.org/officeDocument/2006/relationships/image" Target="../media/image26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eg"/><Relationship Id="rId3" Type="http://schemas.openxmlformats.org/officeDocument/2006/relationships/image" Target="../media/image42.jpeg"/><Relationship Id="rId7" Type="http://schemas.openxmlformats.org/officeDocument/2006/relationships/image" Target="../media/image4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esktop\фон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785786" y="1214422"/>
            <a:ext cx="7786742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Патриотическое воспитание в детском саду</a:t>
            </a:r>
            <a:endParaRPr lang="ru-RU" sz="28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/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28794" y="2285992"/>
            <a:ext cx="5470290" cy="2914650"/>
          </a:xfrm>
          <a:prstGeom prst="rect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2357422" y="428604"/>
            <a:ext cx="41609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МБДОУ № 9 «</a:t>
            </a:r>
            <a:r>
              <a:rPr lang="ru-RU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Алёнушка</a:t>
            </a: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5929322" y="5857892"/>
            <a:ext cx="28575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Автор: Кириленко Н.Н.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Белоногова Л.Ю.</a:t>
            </a:r>
          </a:p>
          <a:p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esktop\фон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928794" y="642918"/>
            <a:ext cx="5494838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1100" i="1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cxnSp>
        <p:nvCxnSpPr>
          <p:cNvPr id="15" name="Прямая со стрелкой 14"/>
          <p:cNvCxnSpPr/>
          <p:nvPr/>
        </p:nvCxnSpPr>
        <p:spPr>
          <a:xfrm>
            <a:off x="4786314" y="2285992"/>
            <a:ext cx="914400" cy="914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571472" y="428604"/>
            <a:ext cx="800105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Фольклор, как средство воспитания дошкольников </a:t>
            </a:r>
          </a:p>
          <a:p>
            <a:pPr algn="ctr"/>
            <a:r>
              <a:rPr lang="ru-RU" sz="2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 ознакомлению с историей и культурой нашего народа</a:t>
            </a:r>
            <a:endParaRPr lang="ru-RU" sz="20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Рисунок 15" descr="F:\Для конференции\У б Варвары\IMG_942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1214422"/>
            <a:ext cx="2571768" cy="2000264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17" name="Рисунок 16" descr="F:\Для конференции\матрешка\img_0916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86446" y="1214422"/>
            <a:ext cx="2619375" cy="1964531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18" name="Рисунок 17" descr="C:\Users\user\Documents\старшая группа\фото старшая группа\в гостях у печки\IMG_7455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86446" y="4143380"/>
            <a:ext cx="2643206" cy="1928826"/>
          </a:xfrm>
          <a:prstGeom prst="rect">
            <a:avLst/>
          </a:prstGeom>
          <a:solidFill>
            <a:schemeClr val="accent2"/>
          </a:solidFill>
          <a:ln w="57150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19" name="Рисунок 18" descr="C:\Users\user\Documents\старшая группа\фото старшая группа\в гостях у печки\IMG_7470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4348" y="3786190"/>
            <a:ext cx="2643206" cy="2000264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22" name="Рисунок 21" descr="F:\Для конференции\Колядки\20210119_100557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86116" y="2357430"/>
            <a:ext cx="2619375" cy="2000264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26" name="TextBox 25"/>
          <p:cNvSpPr txBox="1"/>
          <p:nvPr/>
        </p:nvSpPr>
        <p:spPr>
          <a:xfrm>
            <a:off x="6929454" y="3429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esktop\фон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1545"/>
            <a:ext cx="9144000" cy="6857999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928794" y="642918"/>
            <a:ext cx="5494838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1100" i="1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929190" y="642918"/>
            <a:ext cx="260750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Групповые традиции</a:t>
            </a:r>
            <a:endParaRPr lang="ru-RU" sz="20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Рисунок 10" descr="C:\Users\user\Documents\старшая группа\фото старшая группа\день матери старшая группа\IMG_7248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43570" y="4286256"/>
            <a:ext cx="3071834" cy="2143140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16" name="Рисунок 15" descr="C:\Users\user\Desktop\традиции\14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43240" y="2357430"/>
            <a:ext cx="3071834" cy="2143140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18" name="Рисунок 17" descr="C:\Users\user\Documents\старшая группа\фото старшая группа\фото 8 марта\20190307_103515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5400000">
            <a:off x="5965040" y="1393018"/>
            <a:ext cx="2571770" cy="2500330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12" name="Рисунок 11" descr="C:\Users\user\Desktop\природа\SAM_2851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500166" y="4286256"/>
            <a:ext cx="3071834" cy="2143140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15" name="Рисунок 14" descr="C:\Users\user\Desktop\традиции\утр прив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68801" y="584406"/>
            <a:ext cx="3071834" cy="2143140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esktop\фон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928794" y="642918"/>
            <a:ext cx="5494838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1100" i="1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214546" y="571480"/>
            <a:ext cx="4572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Общекультурные </a:t>
            </a:r>
          </a:p>
          <a:p>
            <a:pPr algn="ctr"/>
            <a:r>
              <a:rPr lang="ru-RU" sz="2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традиции</a:t>
            </a:r>
          </a:p>
          <a:p>
            <a:pPr algn="ctr"/>
            <a:endParaRPr lang="ru-RU" sz="2000" b="1" i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" name="Рисунок 20" descr="C:\Users\user\Documents\старшая группа\фото старшая группа\Новая папка\IMG-20190413-WA0058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4414" y="4786322"/>
            <a:ext cx="2571768" cy="1643074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22" name="Рисунок 21" descr="C:\Users\user\Documents\старшая группа\фото старшая группа\Новая папка\IMG-20190413-WA0043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48" y="2571744"/>
            <a:ext cx="2571768" cy="1643074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13" name="Рисунок 12" descr="F:\Для конференции\поход к памят\старш гр\IMG-5bdbdf3a75cc9e539c64908d93558964-V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86182" y="1643050"/>
            <a:ext cx="1658423" cy="2143140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14" name="Рисунок 13" descr="F:\Для конференции\поход к памят\памятник подг Б\SAM_3980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0034" y="500042"/>
            <a:ext cx="2489724" cy="1643074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19" name="Рисунок 18" descr="C:\Users\user\Desktop\1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16200000">
            <a:off x="6423930" y="2077136"/>
            <a:ext cx="1643074" cy="2632290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24" name="Рисунок 23" descr="C:\Users\user\Desktop\акция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143636" y="500042"/>
            <a:ext cx="2571768" cy="1643074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25" name="Рисунок 24" descr="F:\Для конференции\елочка\sdc17883.jp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643570" y="4714884"/>
            <a:ext cx="2571768" cy="1643074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18" name="Рисунок 17" descr="C:\Users\user\Desktop\встреча 1.jpg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286116" y="4143380"/>
            <a:ext cx="2571768" cy="1571636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esktop\фон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928794" y="642918"/>
            <a:ext cx="5494838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1100" i="1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71472" y="785794"/>
            <a:ext cx="350046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Праздники</a:t>
            </a:r>
            <a:endParaRPr lang="ru-RU" sz="20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 descr="IMG_559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6314" y="3857628"/>
            <a:ext cx="3714776" cy="2286016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pic>
        <p:nvPicPr>
          <p:cNvPr id="12" name="Рисунок 11" descr="C:\Users\user\Desktop\традиции\день дошк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10" y="2500306"/>
            <a:ext cx="3714776" cy="2285992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17" name="Рисунок 16" descr="IMG_235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86314" y="714356"/>
            <a:ext cx="3712421" cy="2286016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1071538" y="2071678"/>
            <a:ext cx="29289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День дошкольного работника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072198" y="285728"/>
            <a:ext cx="15716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День знаний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286380" y="3357562"/>
            <a:ext cx="28575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День рождения детского сада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esktop\фон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928794" y="642918"/>
            <a:ext cx="5494838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1100" i="1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214810" y="571480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Формирование</a:t>
            </a:r>
            <a:r>
              <a:rPr kumimoji="0" lang="ru-RU" sz="2000" b="1" i="1" u="none" strike="noStrike" cap="none" normalizeH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 правильного и безопасного поведения в природе</a:t>
            </a: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Рисунок 12" descr="C:\Users\user\Desktop\природа\20210325_134037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5852" y="500042"/>
            <a:ext cx="3000396" cy="1785950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17" name="Рисунок 16" descr="C:\Users\user\Desktop\природа\20210325_135108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2928934"/>
            <a:ext cx="2928958" cy="1785950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18" name="Рисунок 17" descr="C:\Users\user\Desktop\природа\image (1)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86182" y="3643314"/>
            <a:ext cx="2000264" cy="2714644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19" name="Рисунок 18" descr="C:\Users\user\Desktop\природа\воробей.jpg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429388" y="3643314"/>
            <a:ext cx="1928826" cy="2714644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20" name="Рисунок 19" descr="C:\Users\user\Desktop\природа\посадка деревьев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214942" y="1500174"/>
            <a:ext cx="2928958" cy="1785950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esktop\фон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928794" y="642918"/>
            <a:ext cx="5494838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1100" i="1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2643174" y="500042"/>
            <a:ext cx="43161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Коллективные творческие проекты</a:t>
            </a:r>
            <a:endParaRPr lang="ru-RU" sz="20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3" descr="C:\Users\Лёха\Desktop\Богатыри\Фото подг.А богатыри\SAM_263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2214554"/>
            <a:ext cx="2286016" cy="1571636"/>
          </a:xfrm>
          <a:prstGeom prst="ellipse">
            <a:avLst/>
          </a:prstGeom>
          <a:ln w="57150">
            <a:solidFill>
              <a:srgbClr val="FF00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3" name="Рисунок 12" descr="SAM_2055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00232" y="1785926"/>
            <a:ext cx="2286016" cy="1643074"/>
          </a:xfrm>
          <a:prstGeom prst="ellipse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14" name="Picture 2" descr="C:\Users\Лёха\Desktop\Богатыри\занятие ФОТО старш.Б\SDC17534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596" y="785794"/>
            <a:ext cx="2357454" cy="23574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Прямоугольник 14"/>
          <p:cNvSpPr/>
          <p:nvPr/>
        </p:nvSpPr>
        <p:spPr>
          <a:xfrm>
            <a:off x="2928926" y="1142984"/>
            <a:ext cx="19039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«Богатыри - защитники </a:t>
            </a:r>
          </a:p>
          <a:p>
            <a:pPr algn="ctr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русской земли»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5929322" y="5929330"/>
            <a:ext cx="300039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106863" algn="l"/>
              </a:tabLst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«Непобедимая и </a:t>
            </a:r>
            <a:r>
              <a:rPr kumimoji="0" lang="ru-RU" sz="1200" b="1" i="0" u="none" strike="noStrike" cap="none" normalizeH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легендарная»</a:t>
            </a:r>
            <a:endParaRPr kumimoji="0" lang="ru-RU" sz="12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Рисунок 15" descr="C:\Users\user\Desktop\фото проекта\IMG_8013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71604" y="4857760"/>
            <a:ext cx="2357454" cy="1564791"/>
          </a:xfrm>
          <a:prstGeom prst="ellipse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17" name="Рисунок 16" descr="Описание: C:\Users\User\Desktop\Новая папка\P_20190222_100735_p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86182" y="4786322"/>
            <a:ext cx="2214578" cy="1714512"/>
          </a:xfrm>
          <a:prstGeom prst="ellipse">
            <a:avLst/>
          </a:prstGeom>
          <a:ln w="63500" cap="rnd">
            <a:solidFill>
              <a:srgbClr val="FF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8" name="Рисунок 17" descr="C:\Users\user\Desktop\фото проекта\IMG_20190402_160504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786050" y="3643314"/>
            <a:ext cx="2286016" cy="1571636"/>
          </a:xfrm>
          <a:prstGeom prst="ellipse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19" name="Рисунок 18" descr="G:\КВЕСТ Е.А., О.И. и Е.К\IMG_5339.JP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286512" y="2571744"/>
            <a:ext cx="2286016" cy="1500198"/>
          </a:xfrm>
          <a:prstGeom prst="ellipse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20" name="Рисунок 19" descr="Описание: F:\Новая папка\IMG_5305.JPG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4876" y="1785926"/>
            <a:ext cx="2286016" cy="1571636"/>
          </a:xfrm>
          <a:prstGeom prst="ellipse">
            <a:avLst/>
          </a:prstGeom>
          <a:noFill/>
          <a:ln w="57150" cmpd="sng">
            <a:solidFill>
              <a:srgbClr val="FF0000"/>
            </a:solidFill>
            <a:miter lim="800000"/>
            <a:headEnd/>
            <a:tailEnd/>
          </a:ln>
          <a:effectLst/>
        </p:spPr>
      </p:pic>
      <p:pic>
        <p:nvPicPr>
          <p:cNvPr id="21" name="Рисунок 20" descr="Описание: F:\Новая папка\IMG_5283.JPG"/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00826" y="1142984"/>
            <a:ext cx="2286016" cy="1428760"/>
          </a:xfrm>
          <a:prstGeom prst="ellipse">
            <a:avLst/>
          </a:prstGeom>
          <a:noFill/>
          <a:ln w="57150" cmpd="sng">
            <a:solidFill>
              <a:srgbClr val="FF0000"/>
            </a:solidFill>
            <a:miter lim="800000"/>
            <a:headEnd/>
            <a:tailEnd/>
          </a:ln>
          <a:effectLst/>
        </p:spPr>
      </p:pic>
      <p:sp>
        <p:nvSpPr>
          <p:cNvPr id="22" name="TextBox 21"/>
          <p:cNvSpPr txBox="1"/>
          <p:nvPr/>
        </p:nvSpPr>
        <p:spPr>
          <a:xfrm>
            <a:off x="6357950" y="4429132"/>
            <a:ext cx="23394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«Великие полководцы России»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esktop\фон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928794" y="642918"/>
            <a:ext cx="5494838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1100" i="1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929058" y="571480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Культурные</a:t>
            </a:r>
            <a:r>
              <a:rPr kumimoji="0" lang="ru-RU" sz="2000" b="1" i="1" u="none" strike="noStrike" cap="none" normalizeH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 практики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endParaRPr kumimoji="0" lang="ru-RU" sz="2000" b="0" i="1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F:\Новая папка\IMG_5283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5786" y="1357298"/>
            <a:ext cx="2880320" cy="236651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</p:pic>
      <p:pic>
        <p:nvPicPr>
          <p:cNvPr id="10" name="Рисунок 9" descr="C:\Users\Лёха\AppData\Local\Microsoft\Windows\Temporary Internet Files\Content.Word\SAM_2795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43504" y="1785926"/>
            <a:ext cx="3148010" cy="2200292"/>
          </a:xfrm>
          <a:prstGeom prst="rect">
            <a:avLst/>
          </a:prstGeom>
          <a:solidFill>
            <a:srgbClr val="FFFFFF">
              <a:shade val="85000"/>
            </a:srgbClr>
          </a:solidFill>
          <a:ln w="57150">
            <a:solidFill>
              <a:srgbClr val="FF0000"/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1" name="Прямоугольник 10"/>
          <p:cNvSpPr/>
          <p:nvPr/>
        </p:nvSpPr>
        <p:spPr>
          <a:xfrm>
            <a:off x="5286348" y="1285860"/>
            <a:ext cx="385765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err="1" smtClean="0">
                <a:latin typeface="Times New Roman" pitchFamily="18" charset="0"/>
                <a:cs typeface="Times New Roman" pitchFamily="18" charset="0"/>
              </a:rPr>
              <a:t>Квест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:  «Что подарил России Пётр </a:t>
            </a:r>
            <a:r>
              <a:rPr lang="en-US" sz="1200" b="1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143504" y="5429264"/>
            <a:ext cx="36433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err="1" smtClean="0">
                <a:latin typeface="Times New Roman" pitchFamily="18" charset="0"/>
                <a:cs typeface="Times New Roman" pitchFamily="18" charset="0"/>
              </a:rPr>
              <a:t>Квест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: «В поисках  пионерского галстука»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214414" y="857232"/>
            <a:ext cx="18856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err="1" smtClean="0">
                <a:latin typeface="Times New Roman" pitchFamily="18" charset="0"/>
                <a:cs typeface="Times New Roman" pitchFamily="18" charset="0"/>
              </a:rPr>
              <a:t>Квест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: «Заветное слово»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Рисунок 13" descr="F:\Квест Радостева\IMG_8255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71670" y="4071942"/>
            <a:ext cx="2857520" cy="2286016"/>
          </a:xfrm>
          <a:prstGeom prst="rect">
            <a:avLst/>
          </a:prstGeom>
          <a:ln w="57150">
            <a:solidFill>
              <a:srgbClr val="FF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esktop\фон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928794" y="642918"/>
            <a:ext cx="5494838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1100" i="1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357290" y="2928934"/>
            <a:ext cx="678661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44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Спасибо</a:t>
            </a:r>
            <a:r>
              <a:rPr kumimoji="0" lang="ru-RU" sz="4400" b="1" i="1" u="none" strike="noStrike" cap="none" normalizeH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 за внимание!</a:t>
            </a:r>
            <a:endParaRPr kumimoji="0" lang="ru-RU" sz="4400" b="1" i="1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esktop\фон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928794" y="642918"/>
            <a:ext cx="5494838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1100" i="1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500694" y="1857364"/>
            <a:ext cx="307183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«Любовь к родному краю, к родной культуре, к родному селу или городу, к родной речи начинается с малого</a:t>
            </a:r>
            <a:r>
              <a:rPr kumimoji="0" lang="ru-RU" sz="1400" b="1" i="1" u="none" strike="noStrike" cap="none" normalizeH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- 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 любви к своей семье, к своему жилищу, ….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Постоянно расширяясь, эта любовь переходит в любовь к своей стране, к её  истории, её прошлому и настоящему, а затем ко всему человечеству, к человеческой культуре.</a:t>
            </a: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Д.С. Лихачев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12" name="Рисунок 11" descr="https://cdn1.ozone.ru/multimedia/1018806914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57290" y="928670"/>
            <a:ext cx="3786214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esktop\фон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928794" y="642918"/>
            <a:ext cx="5494838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1100" i="1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428860" y="785794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928662" y="785794"/>
            <a:ext cx="735811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Задачи</a:t>
            </a:r>
            <a:r>
              <a:rPr kumimoji="0" lang="ru-RU" sz="2800" b="1" i="1" u="none" strike="noStrike" cap="none" normalizeH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 патриотического воспитания</a:t>
            </a:r>
            <a:endParaRPr kumimoji="0" lang="ru-RU" sz="2800" b="1" i="1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71604" y="1714488"/>
            <a:ext cx="621510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ru-RU" dirty="0" smtClean="0"/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формирование любви к родному краю, родной природе, родному языку, культурному наследию своего народа;</a:t>
            </a:r>
          </a:p>
          <a:p>
            <a:pPr algn="just">
              <a:buFont typeface="Arial" pitchFamily="34" charset="0"/>
              <a:buChar char="•"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воспитание любви, уважения к своим национальным особенностям и чувства собственного достоинства как представителя своего народа;</a:t>
            </a:r>
          </a:p>
          <a:p>
            <a:pPr algn="just">
              <a:buFont typeface="Arial" pitchFamily="34" charset="0"/>
              <a:buChar char="•"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воспитание уважительного отношения к гражданам России в целом, своим соотечественникам и согражданам России в целом, своим родителям, соседям, старшим, другим людям вне зависимости от их этнической принадлежности;</a:t>
            </a:r>
          </a:p>
          <a:p>
            <a:pPr algn="just">
              <a:buFont typeface="Arial" pitchFamily="34" charset="0"/>
              <a:buChar char="•"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воспитание любви к родной природе, природе своего края, России, понимание единства природы и людей и бережного ответственного отношения к природе.</a:t>
            </a:r>
          </a:p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esktop\фон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928794" y="642918"/>
            <a:ext cx="5494838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1100" i="1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071670" y="714356"/>
            <a:ext cx="521494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Воспитательная</a:t>
            </a:r>
            <a:r>
              <a:rPr kumimoji="0" lang="ru-RU" sz="2800" b="1" i="1" u="none" strike="noStrike" cap="none" normalizeH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 среда ДОО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endParaRPr kumimoji="0" lang="ru-RU" sz="2800" b="0" i="1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 descr="P1050474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768" y="428604"/>
            <a:ext cx="1627427" cy="2643206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11" name="Рисунок 10" descr="P1050477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 rot="894278">
            <a:off x="5482073" y="3153932"/>
            <a:ext cx="3112785" cy="1928826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12" name="Рисунок 11" descr="P1050473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14942" y="1285860"/>
            <a:ext cx="1661520" cy="2610991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13" name="Рисунок 12" descr="C:\Users\user\Desktop\воспитательная среда\IMG_7327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357422" y="1500174"/>
            <a:ext cx="2528527" cy="1895475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14" name="Рисунок 13" descr="C:\Users\Ольга\Desktop\Новая папка\20210824_090415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5400000">
            <a:off x="-35751" y="892951"/>
            <a:ext cx="2643206" cy="1714512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15" name="Рисунок 14" descr="F:\Для конференции\площадка\Площадка 17.04.19\IMG_8311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571604" y="4714884"/>
            <a:ext cx="2548307" cy="1792969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17" name="Рисунок 16" descr="C:\Users\User\AppData\Local\Microsoft\Windows\INetCache\Content.Word\IMG_5140.jpg"/>
          <p:cNvPicPr/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0492"/>
          <a:stretch/>
        </p:blipFill>
        <p:spPr bwMode="auto">
          <a:xfrm>
            <a:off x="1714480" y="2714620"/>
            <a:ext cx="2928958" cy="2000264"/>
          </a:xfrm>
          <a:prstGeom prst="rect">
            <a:avLst/>
          </a:prstGeom>
          <a:ln w="57150">
            <a:solidFill>
              <a:srgbClr val="FF0000"/>
            </a:solidFill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16" name="Рисунок 15" descr="F:\Для конференции\площадка\Площадка 17.04.19\IMG_8310.JPG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786314" y="4643446"/>
            <a:ext cx="2643206" cy="1857388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18" name="Picture 2" descr="C:\Users\user\Desktop\фон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</p:spPr>
      </p:pic>
      <p:sp>
        <p:nvSpPr>
          <p:cNvPr id="19" name="TextBox 18"/>
          <p:cNvSpPr txBox="1"/>
          <p:nvPr/>
        </p:nvSpPr>
        <p:spPr>
          <a:xfrm>
            <a:off x="3286116" y="571480"/>
            <a:ext cx="28326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Воспитательная среда</a:t>
            </a:r>
            <a:endParaRPr lang="ru-RU" sz="20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" name="Рисунок 19" descr="C:\Users\User\AppData\Local\Microsoft\Windows\INetCache\Content.Word\IMG_5140.jpg"/>
          <p:cNvPicPr/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0492"/>
          <a:stretch/>
        </p:blipFill>
        <p:spPr bwMode="auto">
          <a:xfrm>
            <a:off x="1285852" y="4286256"/>
            <a:ext cx="2428892" cy="1928826"/>
          </a:xfrm>
          <a:prstGeom prst="rect">
            <a:avLst/>
          </a:prstGeom>
          <a:ln w="57150">
            <a:solidFill>
              <a:srgbClr val="FF0000"/>
            </a:solidFill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21" name="Рисунок 20" descr="F:\Для конференции\площадка\Площадка 17.04.19\IMG_8310.JPG"/>
          <p:cNvPicPr/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28596" y="2857496"/>
            <a:ext cx="2571768" cy="1785950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22" name="Рисунок 21" descr="F:\Для конференции\площадка\Площадка 17.04.19\IMG_8311.JPG"/>
          <p:cNvPicPr/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357422" y="1428736"/>
            <a:ext cx="2428892" cy="1785950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23" name="Рисунок 22" descr="C:\Users\Ольга\Desktop\Новая папка\20210824_090415.jpg"/>
          <p:cNvPicPr/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5400000">
            <a:off x="364182" y="1135960"/>
            <a:ext cx="2571770" cy="1299934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24" name="Рисунок 23" descr="P1050474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15140" y="500042"/>
            <a:ext cx="1857388" cy="2571768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25" name="Рисунок 24" descr="P1050477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57884" y="3357562"/>
            <a:ext cx="2786050" cy="1428760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26" name="Рисунок 25" descr="P1050473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0" y="1071546"/>
            <a:ext cx="1785950" cy="2500330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27" name="Рисунок 26" descr="C:\Users\user\Desktop\воспитательная среда\IMG_7327.JPG"/>
          <p:cNvPicPr/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3571868" y="3857628"/>
            <a:ext cx="2528527" cy="1785950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28" name="Рисунок 27" descr="IMG_1055"/>
          <p:cNvPicPr/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4929190" y="5000636"/>
            <a:ext cx="2500330" cy="1500222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esktop\фон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928794" y="642918"/>
            <a:ext cx="5494838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1100" i="1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071670" y="714356"/>
            <a:ext cx="521494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Воспитательная</a:t>
            </a:r>
            <a:r>
              <a:rPr kumimoji="0" lang="ru-RU" sz="2800" b="1" i="1" u="none" strike="noStrike" cap="none" normalizeH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 среда ДОО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endParaRPr kumimoji="0" lang="ru-RU" sz="2800" b="0" i="1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 descr="P1050474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768" y="428604"/>
            <a:ext cx="1627427" cy="2643206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11" name="Рисунок 10" descr="P1050477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 rot="894278">
            <a:off x="5482073" y="3153932"/>
            <a:ext cx="3112785" cy="1928826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12" name="Рисунок 11" descr="P1050473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14942" y="1285860"/>
            <a:ext cx="1661520" cy="2610991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13" name="Рисунок 12" descr="C:\Users\user\Desktop\воспитательная среда\IMG_7327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357422" y="1500174"/>
            <a:ext cx="2528527" cy="1895475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14" name="Рисунок 13" descr="C:\Users\Ольга\Desktop\Новая папка\20210824_090415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5400000">
            <a:off x="-35751" y="892951"/>
            <a:ext cx="2643206" cy="1714512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15" name="Рисунок 14" descr="F:\Для конференции\площадка\Площадка 17.04.19\IMG_8311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571604" y="4714884"/>
            <a:ext cx="2548307" cy="1792969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17" name="Рисунок 16" descr="C:\Users\User\AppData\Local\Microsoft\Windows\INetCache\Content.Word\IMG_5140.jpg"/>
          <p:cNvPicPr/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0492"/>
          <a:stretch/>
        </p:blipFill>
        <p:spPr bwMode="auto">
          <a:xfrm>
            <a:off x="1714480" y="2714620"/>
            <a:ext cx="2928958" cy="2000264"/>
          </a:xfrm>
          <a:prstGeom prst="rect">
            <a:avLst/>
          </a:prstGeom>
          <a:ln w="57150">
            <a:solidFill>
              <a:srgbClr val="FF0000"/>
            </a:solidFill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16" name="Рисунок 15" descr="F:\Для конференции\площадка\Площадка 17.04.19\IMG_8310.JPG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786314" y="4643446"/>
            <a:ext cx="2643206" cy="1857388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18" name="Picture 2" descr="C:\Users\user\Desktop\фон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</p:spPr>
      </p:pic>
      <p:sp>
        <p:nvSpPr>
          <p:cNvPr id="19" name="TextBox 18"/>
          <p:cNvSpPr txBox="1"/>
          <p:nvPr/>
        </p:nvSpPr>
        <p:spPr>
          <a:xfrm>
            <a:off x="1428728" y="428604"/>
            <a:ext cx="635798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Профессиональная общность</a:t>
            </a:r>
          </a:p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(формы работы с педагогами: семинары-практикумы,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квесты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, викторины)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" name="Рисунок 19" descr="C:\Users\user\Desktop\педсоветы\IMG_7357.JPG"/>
          <p:cNvPicPr/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85786" y="1214422"/>
            <a:ext cx="3000396" cy="2214578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21" name="Рисунок 20" descr="C:\Users\user\Desktop\педсоветы\IMG_7388.JPG"/>
          <p:cNvPicPr/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357818" y="1214422"/>
            <a:ext cx="3000396" cy="2214578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22" name="Рисунок 21" descr="C:\Users\user\Desktop\ФОТО\DSCN0858.JPG"/>
          <p:cNvPicPr/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428728" y="4214818"/>
            <a:ext cx="2973787" cy="2230041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23" name="Рисунок 22" descr="E:\СБОРНИК\ПЕДСОВЕТ\педсовет 31.01\IMG_5118.JPG"/>
          <p:cNvPicPr/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00694" y="4071942"/>
            <a:ext cx="3000396" cy="235745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</p:pic>
      <p:pic>
        <p:nvPicPr>
          <p:cNvPr id="24" name="Рисунок 23" descr="C:\Users\User\Desktop\Галине Алекс\Мастер класс Девятова Е.К. рисование\IMG_7924.JPG"/>
          <p:cNvPicPr/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28926" y="2428868"/>
            <a:ext cx="3000396" cy="2286016"/>
          </a:xfrm>
          <a:prstGeom prst="rect">
            <a:avLst/>
          </a:prstGeom>
          <a:ln w="57150" cap="sq">
            <a:solidFill>
              <a:srgbClr val="FF0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esktop\фон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928794" y="642918"/>
            <a:ext cx="5494838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1100" i="1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071670" y="714356"/>
            <a:ext cx="521494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Воспитательная</a:t>
            </a:r>
            <a:r>
              <a:rPr kumimoji="0" lang="ru-RU" sz="2800" b="1" i="1" u="none" strike="noStrike" cap="none" normalizeH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 среда ДОО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endParaRPr kumimoji="0" lang="ru-RU" sz="2800" b="0" i="1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 descr="P1050474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768" y="428604"/>
            <a:ext cx="1627427" cy="2643206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11" name="Рисунок 10" descr="P1050477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 rot="894278">
            <a:off x="5482073" y="3153932"/>
            <a:ext cx="3112785" cy="1928826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12" name="Рисунок 11" descr="P1050473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14942" y="1285860"/>
            <a:ext cx="1661520" cy="2610991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13" name="Рисунок 12" descr="C:\Users\user\Desktop\воспитательная среда\IMG_7327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357422" y="1500174"/>
            <a:ext cx="2528527" cy="1895475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14" name="Рисунок 13" descr="C:\Users\Ольга\Desktop\Новая папка\20210824_090415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5400000">
            <a:off x="-35751" y="892951"/>
            <a:ext cx="2643206" cy="1714512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15" name="Рисунок 14" descr="F:\Для конференции\площадка\Площадка 17.04.19\IMG_8311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571604" y="4714884"/>
            <a:ext cx="2548307" cy="1792969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17" name="Рисунок 16" descr="C:\Users\User\AppData\Local\Microsoft\Windows\INetCache\Content.Word\IMG_5140.jpg"/>
          <p:cNvPicPr/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0492"/>
          <a:stretch/>
        </p:blipFill>
        <p:spPr bwMode="auto">
          <a:xfrm>
            <a:off x="1714480" y="2714620"/>
            <a:ext cx="2928958" cy="2000264"/>
          </a:xfrm>
          <a:prstGeom prst="rect">
            <a:avLst/>
          </a:prstGeom>
          <a:ln w="57150">
            <a:solidFill>
              <a:srgbClr val="FF0000"/>
            </a:solidFill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16" name="Рисунок 15" descr="F:\Для конференции\площадка\Площадка 17.04.19\IMG_8310.JPG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786314" y="4643446"/>
            <a:ext cx="2643206" cy="1857388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18" name="Picture 2" descr="C:\Users\user\Desktop\фон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</p:spPr>
      </p:pic>
      <p:sp>
        <p:nvSpPr>
          <p:cNvPr id="19" name="TextBox 18"/>
          <p:cNvSpPr txBox="1"/>
          <p:nvPr/>
        </p:nvSpPr>
        <p:spPr>
          <a:xfrm>
            <a:off x="2071670" y="500042"/>
            <a:ext cx="51133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Профессионально-родительская общность</a:t>
            </a:r>
          </a:p>
          <a:p>
            <a:pPr algn="ctr"/>
            <a:r>
              <a:rPr lang="ru-RU" sz="1200" b="1" i="1" dirty="0" smtClean="0">
                <a:latin typeface="Times New Roman" pitchFamily="18" charset="0"/>
                <a:cs typeface="Times New Roman" pitchFamily="18" charset="0"/>
              </a:rPr>
              <a:t>(совместные праздники,  мастер-классы, выставки, конкурсы)</a:t>
            </a:r>
            <a:endParaRPr lang="ru-RU" sz="12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" name="Рисунок 19" descr="C:\Users\user\Desktop\педсоветы\20191219_170818.jpg"/>
          <p:cNvPicPr/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643570" y="3000372"/>
            <a:ext cx="2643206" cy="1500198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21" name="Рисунок 20" descr="C:\Users\user\Desktop\педсоветы\20191017_173818.jpg"/>
          <p:cNvPicPr/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643570" y="1142984"/>
            <a:ext cx="2643206" cy="1500198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22" name="Рисунок 21" descr="C:\Users\user\Desktop\педсоветы\20191017_173014.jpg"/>
          <p:cNvPicPr/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928662" y="1142984"/>
            <a:ext cx="2643206" cy="1500198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24" name="Рисунок 23" descr="C:\Users\user\Documents\старшая группа\фото старшая группа\день матери старшая группа\IMG_7247.JPG"/>
          <p:cNvPicPr/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57224" y="3000372"/>
            <a:ext cx="2643206" cy="1500198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25" name="Рисунок 24" descr="SDC19306"/>
          <p:cNvPicPr/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3214678" y="1500174"/>
            <a:ext cx="2643206" cy="1500198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26" name="Рисунок 25" descr="Изображение 020"/>
          <p:cNvPicPr/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5643570" y="4929198"/>
            <a:ext cx="2714644" cy="1500198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27" name="Рисунок 26" descr="SDC11935"/>
          <p:cNvPicPr/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785786" y="4929198"/>
            <a:ext cx="2714644" cy="1500198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23" name="Рисунок 22" descr="C:\Users\user\Documents\старшая группа\фото старшая группа\день матери старшая группа\IMG_7312.JPG"/>
          <p:cNvPicPr/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3143240" y="3286124"/>
            <a:ext cx="2643206" cy="1500198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28" name="Рисунок 27" descr="C:\Users\user\Desktop\DSCN0357.jpg"/>
          <p:cNvPicPr/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3143240" y="5072074"/>
            <a:ext cx="2643206" cy="1500198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esktop\фон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928794" y="642918"/>
            <a:ext cx="5494838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1100" i="1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786182" y="785794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500166" y="214291"/>
            <a:ext cx="607613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Детско-взрослая общность</a:t>
            </a:r>
          </a:p>
          <a:p>
            <a:pPr algn="ctr"/>
            <a:r>
              <a:rPr lang="ru-RU" sz="1200" b="1" i="1" dirty="0" smtClean="0">
                <a:latin typeface="Times New Roman" pitchFamily="18" charset="0"/>
                <a:cs typeface="Times New Roman" pitchFamily="18" charset="0"/>
              </a:rPr>
              <a:t>(дидактические, сюжетно-ролевые игры, проекты, </a:t>
            </a:r>
            <a:r>
              <a:rPr lang="ru-RU" sz="1200" b="1" i="1" dirty="0" err="1" smtClean="0">
                <a:latin typeface="Times New Roman" pitchFamily="18" charset="0"/>
                <a:cs typeface="Times New Roman" pitchFamily="18" charset="0"/>
              </a:rPr>
              <a:t>квесты</a:t>
            </a:r>
            <a:r>
              <a:rPr lang="ru-RU" sz="1200" b="1" i="1" dirty="0" smtClean="0">
                <a:latin typeface="Times New Roman" pitchFamily="18" charset="0"/>
                <a:cs typeface="Times New Roman" pitchFamily="18" charset="0"/>
              </a:rPr>
              <a:t>, викторины, экскурсии)</a:t>
            </a:r>
          </a:p>
          <a:p>
            <a:pPr algn="ctr"/>
            <a:r>
              <a:rPr lang="ru-RU" sz="2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Рисунок 11" descr="C:\Users\Zver\Desktop\SAM_300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24225" y="4319574"/>
            <a:ext cx="2519361" cy="1928826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13" name="Рисунок 12" descr="Описание: C:\Users\User\Documents\фото 2018-2019 уч год\фото по проекту\P_20190211_115442_p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5796" y="1046914"/>
            <a:ext cx="2619818" cy="2071702"/>
          </a:xfrm>
          <a:prstGeom prst="rect">
            <a:avLst/>
          </a:prstGeom>
          <a:ln w="57150">
            <a:solidFill>
              <a:srgbClr val="C000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5" name="Рисунок 14" descr="F:\Квест Радостева\IMG_8263.JP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2056"/>
          <a:stretch/>
        </p:blipFill>
        <p:spPr bwMode="auto">
          <a:xfrm>
            <a:off x="3262303" y="1336457"/>
            <a:ext cx="2643206" cy="2143140"/>
          </a:xfrm>
          <a:prstGeom prst="rect">
            <a:avLst/>
          </a:prstGeom>
          <a:ln w="57150">
            <a:solidFill>
              <a:srgbClr val="FF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Рисунок 15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43636" y="3643314"/>
            <a:ext cx="2500330" cy="2031311"/>
          </a:xfrm>
          <a:prstGeom prst="rect">
            <a:avLst/>
          </a:prstGeom>
          <a:ln w="57150">
            <a:solidFill>
              <a:srgbClr val="FF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pic>
        <p:nvPicPr>
          <p:cNvPr id="17" name="Рисунок 16" descr="F:\Новая папка (2)\ГАЛЕ\20190404_101120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612" y="3643314"/>
            <a:ext cx="2643206" cy="2071702"/>
          </a:xfrm>
          <a:prstGeom prst="rect">
            <a:avLst/>
          </a:prstGeom>
          <a:ln w="57150">
            <a:solidFill>
              <a:srgbClr val="FF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Рисунок 13" descr="20190417_095814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072198" y="1000108"/>
            <a:ext cx="2576504" cy="2071702"/>
          </a:xfrm>
          <a:prstGeom prst="rect">
            <a:avLst/>
          </a:prstGeom>
          <a:ln w="57150">
            <a:solidFill>
              <a:srgbClr val="FF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esktop\фон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928794" y="642918"/>
            <a:ext cx="5494838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1100" i="1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8" name="Рисунок 7" descr="C:\Users\User\Desktop\фото проект\IMG_20190513_073845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972875">
            <a:off x="887962" y="1279811"/>
            <a:ext cx="3286148" cy="2214578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9" name="Рисунок 8" descr="C:\Users\user\Desktop\фото к м.о\SAM_3910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773022">
            <a:off x="919878" y="3767484"/>
            <a:ext cx="3286148" cy="2214578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10" name="Рисунок 9" descr="Описание: C:\Users\User\Desktop\Новая папка\IMG_4899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917746">
            <a:off x="4877340" y="1394331"/>
            <a:ext cx="3286148" cy="2214578"/>
          </a:xfrm>
          <a:prstGeom prst="rect">
            <a:avLst/>
          </a:prstGeom>
          <a:ln w="57150">
            <a:solidFill>
              <a:srgbClr val="FF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 descr="F:\Новая папка (2)\ГА\Галине Алекс\Новая папка\IMG-20190415-WA0013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635029">
            <a:off x="4885895" y="3626430"/>
            <a:ext cx="3285465" cy="2214578"/>
          </a:xfrm>
          <a:prstGeom prst="rect">
            <a:avLst/>
          </a:prstGeom>
          <a:ln w="57150" cap="sq">
            <a:solidFill>
              <a:srgbClr val="FF0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1500166" y="285728"/>
            <a:ext cx="607613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Детская общность</a:t>
            </a:r>
          </a:p>
          <a:p>
            <a:pPr algn="ctr"/>
            <a:r>
              <a:rPr lang="ru-RU" sz="1200" b="1" i="1" dirty="0" smtClean="0">
                <a:latin typeface="Times New Roman" pitchFamily="18" charset="0"/>
                <a:cs typeface="Times New Roman" pitchFamily="18" charset="0"/>
              </a:rPr>
              <a:t>(игровая деятельность)</a:t>
            </a:r>
          </a:p>
          <a:p>
            <a:pPr algn="ctr"/>
            <a:r>
              <a:rPr lang="ru-RU" sz="2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esktop\фон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928794" y="642918"/>
            <a:ext cx="5494838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1100" i="1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2000232" y="571480"/>
            <a:ext cx="53635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Взаимодействие с социальными партнёрами</a:t>
            </a:r>
            <a:endParaRPr lang="ru-RU" sz="20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Рисунок 12" descr="C:\Users\user\Documents\старшая группа\проект защитники Отечества\фото по проекту\20190408_094157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3536148" y="2035960"/>
            <a:ext cx="2500331" cy="2286016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14" name="Picture 3" descr="D:\Documents\баба\фото 2017-2018 уч. год\сентябрь ДК\IMG_394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00430" y="4643446"/>
            <a:ext cx="2786081" cy="1857388"/>
          </a:xfrm>
          <a:prstGeom prst="rect">
            <a:avLst/>
          </a:prstGeom>
          <a:ln w="57150">
            <a:solidFill>
              <a:srgbClr val="FF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D:\Documents\баба\фото 2017-2018 уч. год\сентябрь ДК\IMG_394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596" y="3286124"/>
            <a:ext cx="2836574" cy="1857388"/>
          </a:xfrm>
          <a:prstGeom prst="rect">
            <a:avLst/>
          </a:prstGeom>
          <a:ln w="57150">
            <a:solidFill>
              <a:srgbClr val="FF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Рисунок 15" descr="C:\Users\user\Desktop\Лариса Юрьевна\мама\библиотек неделя д книги\20190325_113403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5400000">
            <a:off x="6368014" y="3633250"/>
            <a:ext cx="2500332" cy="2234709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17" name="Рисунок 16" descr="Описание: C:\Users\Алёна\Desktop\ФОТО НАСЛЕДИЕ\ФОТО 2016\клуб\SDC17408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857884" y="1357298"/>
            <a:ext cx="2714644" cy="1857388"/>
          </a:xfrm>
          <a:prstGeom prst="rect">
            <a:avLst/>
          </a:prstGeom>
          <a:solidFill>
            <a:schemeClr val="accent2"/>
          </a:solidFill>
          <a:ln w="57150" cmpd="sng">
            <a:solidFill>
              <a:srgbClr val="FF0000"/>
            </a:solidFill>
            <a:miter lim="800000"/>
            <a:headEnd/>
            <a:tailEnd/>
          </a:ln>
          <a:effectLst/>
        </p:spPr>
      </p:pic>
      <p:pic>
        <p:nvPicPr>
          <p:cNvPr id="18" name="Рисунок 17" descr="F:\Для конференции\поход к памят\старш гр\IMG-f8186ab8be1e2b16c2fc1510e9e7cffb-V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57224" y="1142984"/>
            <a:ext cx="2857520" cy="1857388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ерая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1594</TotalTime>
  <Words>316</Words>
  <Application>Microsoft Office PowerPoint</Application>
  <PresentationFormat>Экран (4:3)</PresentationFormat>
  <Paragraphs>52</Paragraphs>
  <Slides>17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Ольга</cp:lastModifiedBy>
  <cp:revision>140</cp:revision>
  <dcterms:created xsi:type="dcterms:W3CDTF">2021-08-21T14:28:46Z</dcterms:created>
  <dcterms:modified xsi:type="dcterms:W3CDTF">2021-08-30T03:16:11Z</dcterms:modified>
</cp:coreProperties>
</file>